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62" r:id="rId3"/>
    <p:sldId id="263" r:id="rId4"/>
    <p:sldId id="264" r:id="rId5"/>
    <p:sldId id="265" r:id="rId6"/>
    <p:sldId id="266" r:id="rId7"/>
    <p:sldId id="267"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304" r:id="rId22"/>
    <p:sldId id="305" r:id="rId23"/>
    <p:sldId id="306" r:id="rId24"/>
    <p:sldId id="307" r:id="rId25"/>
    <p:sldId id="308" r:id="rId26"/>
    <p:sldId id="309" r:id="rId27"/>
    <p:sldId id="310" r:id="rId28"/>
    <p:sldId id="311" r:id="rId29"/>
    <p:sldId id="272" r:id="rId30"/>
    <p:sldId id="30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ul verma" initials="Av" lastIdx="1" clrIdx="0">
    <p:extLst>
      <p:ext uri="{19B8F6BF-5375-455C-9EA6-DF929625EA0E}">
        <p15:presenceInfo xmlns:p15="http://schemas.microsoft.com/office/powerpoint/2012/main" userId="84d7f387ae006d14" providerId="Windows Live"/>
      </p:ext>
    </p:extLst>
  </p:cmAuthor>
  <p:cmAuthor id="2" name="Adarsh Pathak" initials="AP" lastIdx="1" clrIdx="1">
    <p:extLst>
      <p:ext uri="{19B8F6BF-5375-455C-9EA6-DF929625EA0E}">
        <p15:presenceInfo xmlns:p15="http://schemas.microsoft.com/office/powerpoint/2012/main" userId="8f8093e72ae577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pPr/>
              <a:t>3/1/2021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pPr/>
              <a:t>3/1/2021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pPr/>
              <a:t>3/1/2021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pPr/>
              <a:t>3/1/2021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pPr/>
              <a:t>3/1/2021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pPr/>
              <a:t>3/1/2021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pPr/>
              <a:t>3/1/2021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pPr/>
              <a:t>3/1/2021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pPr/>
              <a:t>3/1/2021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pPr/>
              <a:t>3/1/2021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pPr/>
              <a:t>3/1/2021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pPr/>
              <a:t>3/1/2021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871743" y="195943"/>
            <a:ext cx="6253317" cy="2208930"/>
          </a:xfrm>
        </p:spPr>
        <p:txBody>
          <a:bodyPr>
            <a:normAutofit/>
          </a:bodyPr>
          <a:lstStyle/>
          <a:p>
            <a:r>
              <a:rPr lang="en-US" sz="6600" dirty="0"/>
              <a:t>PROJECT WORK - II</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793365" y="2569620"/>
            <a:ext cx="6756484" cy="1021498"/>
          </a:xfrm>
        </p:spPr>
        <p:txBody>
          <a:bodyPr>
            <a:noAutofit/>
          </a:bodyPr>
          <a:lstStyle/>
          <a:p>
            <a:r>
              <a:rPr lang="en-US" sz="2000" b="1" u="sng" dirty="0">
                <a:solidFill>
                  <a:schemeClr val="tx1">
                    <a:lumMod val="85000"/>
                    <a:lumOff val="15000"/>
                  </a:schemeClr>
                </a:solidFill>
                <a:cs typeface="Times New Roman" pitchFamily="18" charset="0"/>
              </a:rPr>
              <a:t>Project TiTle</a:t>
            </a:r>
            <a:r>
              <a:rPr lang="en-US" sz="2000" b="1" dirty="0">
                <a:solidFill>
                  <a:schemeClr val="tx1">
                    <a:lumMod val="85000"/>
                    <a:lumOff val="15000"/>
                  </a:schemeClr>
                </a:solidFill>
                <a:cs typeface="Times New Roman" pitchFamily="18" charset="0"/>
              </a:rPr>
              <a:t>: </a:t>
            </a:r>
            <a:r>
              <a:rPr lang="en-IN" b="1" dirty="0">
                <a:solidFill>
                  <a:srgbClr val="00000A"/>
                </a:solidFill>
                <a:latin typeface="Calibri" panose="020F0502020204030204" pitchFamily="34" charset="0"/>
              </a:rPr>
              <a:t>Comparison of CNN and Contour algorithms for deaf language identification using hand gestures recognition</a:t>
            </a:r>
            <a:endParaRPr lang="en-US" b="1" dirty="0">
              <a:solidFill>
                <a:srgbClr val="00000A"/>
              </a:solidFill>
              <a:latin typeface="Calibri" panose="020F0502020204030204" pitchFamily="34" charset="0"/>
            </a:endParaRPr>
          </a:p>
          <a:p>
            <a:r>
              <a:rPr lang="en-US" sz="1600" b="1" u="sng" dirty="0">
                <a:solidFill>
                  <a:schemeClr val="tx1">
                    <a:lumMod val="85000"/>
                    <a:lumOff val="15000"/>
                  </a:schemeClr>
                </a:solidFill>
                <a:cs typeface="Times New Roman" pitchFamily="18" charset="0"/>
              </a:rPr>
              <a:t>Group Members</a:t>
            </a:r>
            <a:r>
              <a:rPr lang="en-US" sz="1600" b="1" dirty="0">
                <a:solidFill>
                  <a:schemeClr val="tx1">
                    <a:lumMod val="85000"/>
                    <a:lumOff val="15000"/>
                  </a:schemeClr>
                </a:solidFill>
                <a:cs typeface="Times New Roman" pitchFamily="18" charset="0"/>
              </a:rPr>
              <a:t>:</a:t>
            </a:r>
          </a:p>
          <a:p>
            <a:pPr>
              <a:buFont typeface="Arial" panose="020B0604020202020204" pitchFamily="34" charset="0"/>
              <a:buChar char="•"/>
            </a:pPr>
            <a:r>
              <a:rPr lang="en-IN" sz="1600" b="1" dirty="0">
                <a:cs typeface="Times New Roman" pitchFamily="18" charset="0"/>
              </a:rPr>
              <a:t>ADARSH PATHAK	            (EN17CS301017)</a:t>
            </a:r>
          </a:p>
          <a:p>
            <a:pPr>
              <a:buFont typeface="Arial" panose="020B0604020202020204" pitchFamily="34" charset="0"/>
              <a:buChar char="•"/>
            </a:pPr>
            <a:r>
              <a:rPr lang="en-IN" sz="1600" b="1" dirty="0">
                <a:cs typeface="Times New Roman" pitchFamily="18" charset="0"/>
              </a:rPr>
              <a:t>FARAZ AHMED KHAN		(EN17EL301049)</a:t>
            </a:r>
          </a:p>
          <a:p>
            <a:endParaRPr lang="en-US" sz="1600" b="1" u="sng" dirty="0">
              <a:solidFill>
                <a:schemeClr val="tx1">
                  <a:lumMod val="85000"/>
                  <a:lumOff val="15000"/>
                </a:schemeClr>
              </a:solidFill>
              <a:cs typeface="Times New Roman" pitchFamily="18" charset="0"/>
            </a:endParaRPr>
          </a:p>
          <a:p>
            <a:r>
              <a:rPr lang="en-US" sz="1600" b="1" u="sng" dirty="0">
                <a:solidFill>
                  <a:schemeClr val="tx1">
                    <a:lumMod val="85000"/>
                    <a:lumOff val="15000"/>
                  </a:schemeClr>
                </a:solidFill>
                <a:cs typeface="Times New Roman" pitchFamily="18" charset="0"/>
              </a:rPr>
              <a:t>PROJECT GUIDE </a:t>
            </a:r>
            <a:r>
              <a:rPr lang="en-US" sz="1600" b="1" dirty="0">
                <a:solidFill>
                  <a:schemeClr val="tx1">
                    <a:lumMod val="85000"/>
                    <a:lumOff val="15000"/>
                  </a:schemeClr>
                </a:solidFill>
                <a:cs typeface="Times New Roman" pitchFamily="18" charset="0"/>
              </a:rPr>
              <a:t>: Mr. Chandrashekhar Kothari</a:t>
            </a:r>
            <a:endParaRPr lang="en-IN" sz="1600" b="1" dirty="0">
              <a:cs typeface="Times New Roman" pitchFamily="18" charset="0"/>
            </a:endParaRPr>
          </a:p>
          <a:p>
            <a:endParaRPr lang="en-IN" sz="1600" b="1" dirty="0">
              <a:latin typeface="Times New Roman" pitchFamily="18" charset="0"/>
              <a:cs typeface="Times New Roman" pitchFamily="18" charset="0"/>
            </a:endParaRPr>
          </a:p>
          <a:p>
            <a:endParaRPr lang="en-US" sz="1600" b="1" dirty="0">
              <a:solidFill>
                <a:schemeClr val="tx1">
                  <a:lumMod val="85000"/>
                  <a:lumOff val="15000"/>
                </a:schemeClr>
              </a:solidFill>
              <a:latin typeface="Times New Roman" pitchFamily="18" charset="0"/>
              <a:cs typeface="Times New Roman" pitchFamily="18" charset="0"/>
            </a:endParaRPr>
          </a:p>
        </p:txBody>
      </p:sp>
      <p:pic>
        <p:nvPicPr>
          <p:cNvPr id="7" name="image1.png"/>
          <p:cNvPicPr/>
          <p:nvPr/>
        </p:nvPicPr>
        <p:blipFill>
          <a:blip r:embed="rId2" cstate="print"/>
          <a:srcRect/>
          <a:stretch>
            <a:fillRect/>
          </a:stretch>
        </p:blipFill>
        <p:spPr>
          <a:xfrm>
            <a:off x="9779181" y="0"/>
            <a:ext cx="2247900" cy="1933575"/>
          </a:xfrm>
          <a:prstGeom prst="rect">
            <a:avLst/>
          </a:prstGeom>
          <a:ln/>
        </p:spPr>
      </p:pic>
      <p:pic>
        <p:nvPicPr>
          <p:cNvPr id="6" name="Picture 5">
            <a:extLst>
              <a:ext uri="{FF2B5EF4-FFF2-40B4-BE49-F238E27FC236}">
                <a16:creationId xmlns:a16="http://schemas.microsoft.com/office/drawing/2014/main" id="{50A954EF-1541-43F8-AEFF-35EF42DBA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11" y="195943"/>
            <a:ext cx="4248912" cy="6242304"/>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2B8A3C-3B16-455E-94C5-214F465AA080}"/>
              </a:ext>
            </a:extLst>
          </p:cNvPr>
          <p:cNvPicPr>
            <a:picLocks noChangeAspect="1"/>
          </p:cNvPicPr>
          <p:nvPr/>
        </p:nvPicPr>
        <p:blipFill rotWithShape="1">
          <a:blip r:embed="rId2">
            <a:extLst>
              <a:ext uri="{28A0092B-C50C-407E-A947-70E740481C1C}">
                <a14:useLocalDpi xmlns:a14="http://schemas.microsoft.com/office/drawing/2010/main" val="0"/>
              </a:ext>
            </a:extLst>
          </a:blip>
          <a:srcRect t="7356" b="12759"/>
          <a:stretch/>
        </p:blipFill>
        <p:spPr>
          <a:xfrm>
            <a:off x="409904" y="417785"/>
            <a:ext cx="11569262" cy="5478517"/>
          </a:xfrm>
          <a:prstGeom prst="rect">
            <a:avLst/>
          </a:prstGeom>
        </p:spPr>
      </p:pic>
    </p:spTree>
    <p:extLst>
      <p:ext uri="{BB962C8B-B14F-4D97-AF65-F5344CB8AC3E}">
        <p14:creationId xmlns:p14="http://schemas.microsoft.com/office/powerpoint/2010/main" val="3142123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FD79B5-1E02-4283-9925-2C8F720F4CE4}"/>
              </a:ext>
            </a:extLst>
          </p:cNvPr>
          <p:cNvPicPr>
            <a:picLocks noChangeAspect="1"/>
          </p:cNvPicPr>
          <p:nvPr/>
        </p:nvPicPr>
        <p:blipFill rotWithShape="1">
          <a:blip r:embed="rId2">
            <a:extLst>
              <a:ext uri="{28A0092B-C50C-407E-A947-70E740481C1C}">
                <a14:useLocalDpi xmlns:a14="http://schemas.microsoft.com/office/drawing/2010/main" val="0"/>
              </a:ext>
            </a:extLst>
          </a:blip>
          <a:srcRect l="2133" t="17501" r="1400" b="12873"/>
          <a:stretch/>
        </p:blipFill>
        <p:spPr>
          <a:xfrm>
            <a:off x="2845674" y="740979"/>
            <a:ext cx="5455833" cy="2215056"/>
          </a:xfrm>
          <a:prstGeom prst="rect">
            <a:avLst/>
          </a:prstGeom>
        </p:spPr>
      </p:pic>
      <p:pic>
        <p:nvPicPr>
          <p:cNvPr id="6" name="Content Placeholder 4">
            <a:extLst>
              <a:ext uri="{FF2B5EF4-FFF2-40B4-BE49-F238E27FC236}">
                <a16:creationId xmlns:a16="http://schemas.microsoft.com/office/drawing/2014/main" id="{10EE65C0-977D-44C1-99E2-7BBC83A2BCB5}"/>
              </a:ext>
            </a:extLst>
          </p:cNvPr>
          <p:cNvPicPr>
            <a:picLocks noChangeAspect="1"/>
          </p:cNvPicPr>
          <p:nvPr/>
        </p:nvPicPr>
        <p:blipFill rotWithShape="1">
          <a:blip r:embed="rId3">
            <a:extLst>
              <a:ext uri="{28A0092B-C50C-407E-A947-70E740481C1C}">
                <a14:useLocalDpi xmlns:a14="http://schemas.microsoft.com/office/drawing/2010/main" val="0"/>
              </a:ext>
            </a:extLst>
          </a:blip>
          <a:srcRect l="2586" t="18799" r="3801" b="16880"/>
          <a:stretch/>
        </p:blipFill>
        <p:spPr>
          <a:xfrm>
            <a:off x="2900855" y="3429000"/>
            <a:ext cx="6257925" cy="2420007"/>
          </a:xfrm>
          <a:prstGeom prst="rect">
            <a:avLst/>
          </a:prstGeom>
        </p:spPr>
      </p:pic>
    </p:spTree>
    <p:extLst>
      <p:ext uri="{BB962C8B-B14F-4D97-AF65-F5344CB8AC3E}">
        <p14:creationId xmlns:p14="http://schemas.microsoft.com/office/powerpoint/2010/main" val="1144920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E876CD8-B775-4969-8F82-A1FE596FD906}"/>
              </a:ext>
            </a:extLst>
          </p:cNvPr>
          <p:cNvPicPr>
            <a:picLocks noChangeAspect="1"/>
          </p:cNvPicPr>
          <p:nvPr/>
        </p:nvPicPr>
        <p:blipFill rotWithShape="1">
          <a:blip r:embed="rId2">
            <a:extLst>
              <a:ext uri="{28A0092B-C50C-407E-A947-70E740481C1C}">
                <a14:useLocalDpi xmlns:a14="http://schemas.microsoft.com/office/drawing/2010/main" val="0"/>
              </a:ext>
            </a:extLst>
          </a:blip>
          <a:srcRect l="6271" t="20230" r="34957" b="28620"/>
          <a:stretch/>
        </p:blipFill>
        <p:spPr>
          <a:xfrm>
            <a:off x="1284891" y="1064173"/>
            <a:ext cx="9290902" cy="4548351"/>
          </a:xfrm>
          <a:prstGeom prst="rect">
            <a:avLst/>
          </a:prstGeom>
        </p:spPr>
      </p:pic>
    </p:spTree>
    <p:extLst>
      <p:ext uri="{BB962C8B-B14F-4D97-AF65-F5344CB8AC3E}">
        <p14:creationId xmlns:p14="http://schemas.microsoft.com/office/powerpoint/2010/main" val="1266032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5F950-AAEC-4EBA-93E5-8BEE80BE9FA3}"/>
              </a:ext>
            </a:extLst>
          </p:cNvPr>
          <p:cNvPicPr>
            <a:picLocks noChangeAspect="1"/>
          </p:cNvPicPr>
          <p:nvPr/>
        </p:nvPicPr>
        <p:blipFill rotWithShape="1">
          <a:blip r:embed="rId2">
            <a:extLst>
              <a:ext uri="{28A0092B-C50C-407E-A947-70E740481C1C}">
                <a14:useLocalDpi xmlns:a14="http://schemas.microsoft.com/office/drawing/2010/main" val="0"/>
              </a:ext>
            </a:extLst>
          </a:blip>
          <a:srcRect l="4914" t="19425" r="5345" b="13218"/>
          <a:stretch/>
        </p:blipFill>
        <p:spPr>
          <a:xfrm>
            <a:off x="448014" y="1119351"/>
            <a:ext cx="10941269" cy="4619297"/>
          </a:xfrm>
          <a:prstGeom prst="rect">
            <a:avLst/>
          </a:prstGeom>
        </p:spPr>
      </p:pic>
      <p:sp>
        <p:nvSpPr>
          <p:cNvPr id="9" name="Rectangle 8">
            <a:extLst>
              <a:ext uri="{FF2B5EF4-FFF2-40B4-BE49-F238E27FC236}">
                <a16:creationId xmlns:a16="http://schemas.microsoft.com/office/drawing/2014/main" id="{6B18284B-D6CF-412D-BE64-987FC03CC0BD}"/>
              </a:ext>
            </a:extLst>
          </p:cNvPr>
          <p:cNvSpPr/>
          <p:nvPr/>
        </p:nvSpPr>
        <p:spPr>
          <a:xfrm flipH="1">
            <a:off x="2928957" y="246491"/>
            <a:ext cx="5868063"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1.Convolution Layer</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26707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C55B26-8B1B-4784-8559-E547C588C6C5}"/>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85" t="4829" r="853" b="13622"/>
          <a:stretch/>
        </p:blipFill>
        <p:spPr>
          <a:xfrm>
            <a:off x="1537139" y="334662"/>
            <a:ext cx="8868102" cy="2180502"/>
          </a:xfrm>
        </p:spPr>
      </p:pic>
      <p:pic>
        <p:nvPicPr>
          <p:cNvPr id="7" name="Picture 6">
            <a:extLst>
              <a:ext uri="{FF2B5EF4-FFF2-40B4-BE49-F238E27FC236}">
                <a16:creationId xmlns:a16="http://schemas.microsoft.com/office/drawing/2014/main" id="{32784F41-8938-47EB-B665-150E4B80466E}"/>
              </a:ext>
            </a:extLst>
          </p:cNvPr>
          <p:cNvPicPr>
            <a:picLocks noChangeAspect="1"/>
          </p:cNvPicPr>
          <p:nvPr/>
        </p:nvPicPr>
        <p:blipFill rotWithShape="1">
          <a:blip r:embed="rId3">
            <a:extLst>
              <a:ext uri="{28A0092B-C50C-407E-A947-70E740481C1C}">
                <a14:useLocalDpi xmlns:a14="http://schemas.microsoft.com/office/drawing/2010/main" val="0"/>
              </a:ext>
            </a:extLst>
          </a:blip>
          <a:srcRect l="2952" t="5861" r="-193" b="12069"/>
          <a:stretch/>
        </p:blipFill>
        <p:spPr>
          <a:xfrm>
            <a:off x="1969376" y="3213138"/>
            <a:ext cx="8253247" cy="2401253"/>
          </a:xfrm>
          <a:prstGeom prst="rect">
            <a:avLst/>
          </a:prstGeom>
        </p:spPr>
      </p:pic>
    </p:spTree>
    <p:extLst>
      <p:ext uri="{BB962C8B-B14F-4D97-AF65-F5344CB8AC3E}">
        <p14:creationId xmlns:p14="http://schemas.microsoft.com/office/powerpoint/2010/main" val="1164857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648380-994E-4D6C-B1D0-00A0EA331AB6}"/>
              </a:ext>
            </a:extLst>
          </p:cNvPr>
          <p:cNvPicPr>
            <a:picLocks noChangeAspect="1"/>
          </p:cNvPicPr>
          <p:nvPr/>
        </p:nvPicPr>
        <p:blipFill rotWithShape="1">
          <a:blip r:embed="rId2">
            <a:extLst>
              <a:ext uri="{28A0092B-C50C-407E-A947-70E740481C1C}">
                <a14:useLocalDpi xmlns:a14="http://schemas.microsoft.com/office/drawing/2010/main" val="0"/>
              </a:ext>
            </a:extLst>
          </a:blip>
          <a:srcRect l="3783" t="6273" r="2392" b="13355"/>
          <a:stretch/>
        </p:blipFill>
        <p:spPr>
          <a:xfrm>
            <a:off x="816197" y="3301574"/>
            <a:ext cx="10559606" cy="2754853"/>
          </a:xfrm>
          <a:prstGeom prst="rect">
            <a:avLst/>
          </a:prstGeom>
        </p:spPr>
      </p:pic>
      <p:pic>
        <p:nvPicPr>
          <p:cNvPr id="31" name="Picture 30">
            <a:extLst>
              <a:ext uri="{FF2B5EF4-FFF2-40B4-BE49-F238E27FC236}">
                <a16:creationId xmlns:a16="http://schemas.microsoft.com/office/drawing/2014/main" id="{49D4F36D-7F78-4D63-8A7A-EEB247CC0D1B}"/>
              </a:ext>
            </a:extLst>
          </p:cNvPr>
          <p:cNvPicPr>
            <a:picLocks noChangeAspect="1"/>
          </p:cNvPicPr>
          <p:nvPr/>
        </p:nvPicPr>
        <p:blipFill rotWithShape="1">
          <a:blip r:embed="rId3">
            <a:extLst>
              <a:ext uri="{28A0092B-C50C-407E-A947-70E740481C1C}">
                <a14:useLocalDpi xmlns:a14="http://schemas.microsoft.com/office/drawing/2010/main" val="0"/>
              </a:ext>
            </a:extLst>
          </a:blip>
          <a:srcRect l="3474" t="18528" r="4095" b="11993"/>
          <a:stretch/>
        </p:blipFill>
        <p:spPr>
          <a:xfrm>
            <a:off x="1308538" y="654270"/>
            <a:ext cx="9285889" cy="2483069"/>
          </a:xfrm>
          <a:prstGeom prst="rect">
            <a:avLst/>
          </a:prstGeom>
        </p:spPr>
      </p:pic>
    </p:spTree>
    <p:extLst>
      <p:ext uri="{BB962C8B-B14F-4D97-AF65-F5344CB8AC3E}">
        <p14:creationId xmlns:p14="http://schemas.microsoft.com/office/powerpoint/2010/main" val="2340951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85D5F-9203-4416-9B2D-B9D253AD1B18}"/>
              </a:ext>
            </a:extLst>
          </p:cNvPr>
          <p:cNvPicPr>
            <a:picLocks noChangeAspect="1"/>
          </p:cNvPicPr>
          <p:nvPr/>
        </p:nvPicPr>
        <p:blipFill rotWithShape="1">
          <a:blip r:embed="rId2">
            <a:extLst>
              <a:ext uri="{28A0092B-C50C-407E-A947-70E740481C1C}">
                <a14:useLocalDpi xmlns:a14="http://schemas.microsoft.com/office/drawing/2010/main" val="0"/>
              </a:ext>
            </a:extLst>
          </a:blip>
          <a:srcRect l="3652" t="7739" r="16326" b="7855"/>
          <a:stretch/>
        </p:blipFill>
        <p:spPr>
          <a:xfrm>
            <a:off x="1946287" y="3153103"/>
            <a:ext cx="8837327" cy="2864277"/>
          </a:xfrm>
          <a:prstGeom prst="rect">
            <a:avLst/>
          </a:prstGeom>
        </p:spPr>
      </p:pic>
      <p:pic>
        <p:nvPicPr>
          <p:cNvPr id="5" name="Picture 4">
            <a:extLst>
              <a:ext uri="{FF2B5EF4-FFF2-40B4-BE49-F238E27FC236}">
                <a16:creationId xmlns:a16="http://schemas.microsoft.com/office/drawing/2014/main" id="{A103908E-F376-4D82-A5FA-CDCB8BFDAD50}"/>
              </a:ext>
            </a:extLst>
          </p:cNvPr>
          <p:cNvPicPr>
            <a:picLocks noChangeAspect="1"/>
          </p:cNvPicPr>
          <p:nvPr/>
        </p:nvPicPr>
        <p:blipFill rotWithShape="1">
          <a:blip r:embed="rId3">
            <a:extLst>
              <a:ext uri="{28A0092B-C50C-407E-A947-70E740481C1C}">
                <a14:useLocalDpi xmlns:a14="http://schemas.microsoft.com/office/drawing/2010/main" val="0"/>
              </a:ext>
            </a:extLst>
          </a:blip>
          <a:srcRect l="2393" t="17322" r="3130" b="10805"/>
          <a:stretch/>
        </p:blipFill>
        <p:spPr>
          <a:xfrm>
            <a:off x="591068" y="176837"/>
            <a:ext cx="10433482" cy="2364829"/>
          </a:xfrm>
          <a:prstGeom prst="rect">
            <a:avLst/>
          </a:prstGeom>
        </p:spPr>
      </p:pic>
      <p:sp>
        <p:nvSpPr>
          <p:cNvPr id="7" name="Rectangle 6">
            <a:extLst>
              <a:ext uri="{FF2B5EF4-FFF2-40B4-BE49-F238E27FC236}">
                <a16:creationId xmlns:a16="http://schemas.microsoft.com/office/drawing/2014/main" id="{B42D87B9-AD84-467C-80A1-BEC74C8BE26E}"/>
              </a:ext>
            </a:extLst>
          </p:cNvPr>
          <p:cNvSpPr/>
          <p:nvPr/>
        </p:nvSpPr>
        <p:spPr>
          <a:xfrm flipH="1">
            <a:off x="2873778" y="2080001"/>
            <a:ext cx="5868063" cy="923330"/>
          </a:xfrm>
          <a:prstGeom prst="rect">
            <a:avLst/>
          </a:prstGeom>
          <a:noFill/>
        </p:spPr>
        <p:txBody>
          <a:bodyPr wrap="squar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2.ReLU</a:t>
            </a: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Layer</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468066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0EBB7-B99A-486F-B433-B5695B708FCA}"/>
              </a:ext>
            </a:extLst>
          </p:cNvPr>
          <p:cNvPicPr>
            <a:picLocks noChangeAspect="1"/>
          </p:cNvPicPr>
          <p:nvPr/>
        </p:nvPicPr>
        <p:blipFill rotWithShape="1">
          <a:blip r:embed="rId2">
            <a:extLst>
              <a:ext uri="{28A0092B-C50C-407E-A947-70E740481C1C}">
                <a14:useLocalDpi xmlns:a14="http://schemas.microsoft.com/office/drawing/2010/main" val="0"/>
              </a:ext>
            </a:extLst>
          </a:blip>
          <a:srcRect l="3814" t="7127" r="4116" b="8736"/>
          <a:stretch/>
        </p:blipFill>
        <p:spPr>
          <a:xfrm>
            <a:off x="2584339" y="270249"/>
            <a:ext cx="7023321" cy="3042745"/>
          </a:xfrm>
          <a:prstGeom prst="rect">
            <a:avLst/>
          </a:prstGeom>
        </p:spPr>
      </p:pic>
      <p:pic>
        <p:nvPicPr>
          <p:cNvPr id="5" name="Picture 4">
            <a:extLst>
              <a:ext uri="{FF2B5EF4-FFF2-40B4-BE49-F238E27FC236}">
                <a16:creationId xmlns:a16="http://schemas.microsoft.com/office/drawing/2014/main" id="{390D5A0E-2E0E-453F-9DEB-6CF4FED4F8B0}"/>
              </a:ext>
            </a:extLst>
          </p:cNvPr>
          <p:cNvPicPr>
            <a:picLocks noChangeAspect="1"/>
          </p:cNvPicPr>
          <p:nvPr/>
        </p:nvPicPr>
        <p:blipFill rotWithShape="1">
          <a:blip r:embed="rId3">
            <a:extLst>
              <a:ext uri="{28A0092B-C50C-407E-A947-70E740481C1C}">
                <a14:useLocalDpi xmlns:a14="http://schemas.microsoft.com/office/drawing/2010/main" val="0"/>
              </a:ext>
            </a:extLst>
          </a:blip>
          <a:srcRect t="8238" b="9578"/>
          <a:stretch/>
        </p:blipFill>
        <p:spPr>
          <a:xfrm>
            <a:off x="2758966" y="3312994"/>
            <a:ext cx="6392917" cy="2685786"/>
          </a:xfrm>
          <a:prstGeom prst="rect">
            <a:avLst/>
          </a:prstGeom>
        </p:spPr>
      </p:pic>
      <p:sp>
        <p:nvSpPr>
          <p:cNvPr id="7" name="Rectangle 6">
            <a:extLst>
              <a:ext uri="{FF2B5EF4-FFF2-40B4-BE49-F238E27FC236}">
                <a16:creationId xmlns:a16="http://schemas.microsoft.com/office/drawing/2014/main" id="{3E8F3268-4117-4D43-892D-9DF9ECF46076}"/>
              </a:ext>
            </a:extLst>
          </p:cNvPr>
          <p:cNvSpPr/>
          <p:nvPr/>
        </p:nvSpPr>
        <p:spPr>
          <a:xfrm flipH="1">
            <a:off x="-185004" y="1190296"/>
            <a:ext cx="3211844" cy="923330"/>
          </a:xfrm>
          <a:prstGeom prst="rect">
            <a:avLst/>
          </a:prstGeom>
          <a:noFill/>
        </p:spPr>
        <p:txBody>
          <a:bodyPr wrap="squar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3.Pooling</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812732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8F8352-6E8E-4DF9-994D-8388C0625CC3}"/>
              </a:ext>
            </a:extLst>
          </p:cNvPr>
          <p:cNvPicPr>
            <a:picLocks noChangeAspect="1"/>
          </p:cNvPicPr>
          <p:nvPr/>
        </p:nvPicPr>
        <p:blipFill rotWithShape="1">
          <a:blip r:embed="rId2">
            <a:extLst>
              <a:ext uri="{28A0092B-C50C-407E-A947-70E740481C1C}">
                <a14:useLocalDpi xmlns:a14="http://schemas.microsoft.com/office/drawing/2010/main" val="0"/>
              </a:ext>
            </a:extLst>
          </a:blip>
          <a:srcRect l="1616" t="17817" r="2824" b="13103"/>
          <a:stretch/>
        </p:blipFill>
        <p:spPr>
          <a:xfrm>
            <a:off x="252248" y="1142999"/>
            <a:ext cx="11650718" cy="4737539"/>
          </a:xfrm>
          <a:prstGeom prst="rect">
            <a:avLst/>
          </a:prstGeom>
        </p:spPr>
      </p:pic>
      <p:sp>
        <p:nvSpPr>
          <p:cNvPr id="5" name="Rectangle 4">
            <a:extLst>
              <a:ext uri="{FF2B5EF4-FFF2-40B4-BE49-F238E27FC236}">
                <a16:creationId xmlns:a16="http://schemas.microsoft.com/office/drawing/2014/main" id="{461C0F42-1C53-48CC-B75D-276424C2A349}"/>
              </a:ext>
            </a:extLst>
          </p:cNvPr>
          <p:cNvSpPr/>
          <p:nvPr/>
        </p:nvSpPr>
        <p:spPr>
          <a:xfrm flipH="1">
            <a:off x="808224" y="299546"/>
            <a:ext cx="3211844" cy="923330"/>
          </a:xfrm>
          <a:prstGeom prst="rect">
            <a:avLst/>
          </a:prstGeom>
          <a:noFill/>
        </p:spPr>
        <p:txBody>
          <a:bodyPr wrap="squar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Stacking</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928832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DED1D-BAF1-4A3B-B8F7-F34C2E53AC13}"/>
              </a:ext>
            </a:extLst>
          </p:cNvPr>
          <p:cNvPicPr>
            <a:picLocks noChangeAspect="1"/>
          </p:cNvPicPr>
          <p:nvPr/>
        </p:nvPicPr>
        <p:blipFill rotWithShape="1">
          <a:blip r:embed="rId2">
            <a:extLst>
              <a:ext uri="{28A0092B-C50C-407E-A947-70E740481C1C}">
                <a14:useLocalDpi xmlns:a14="http://schemas.microsoft.com/office/drawing/2010/main" val="0"/>
              </a:ext>
            </a:extLst>
          </a:blip>
          <a:srcRect l="2543" t="17623" r="2328" b="12299"/>
          <a:stretch/>
        </p:blipFill>
        <p:spPr>
          <a:xfrm>
            <a:off x="442805" y="524785"/>
            <a:ext cx="11598120" cy="4805947"/>
          </a:xfrm>
          <a:prstGeom prst="rect">
            <a:avLst/>
          </a:prstGeom>
        </p:spPr>
      </p:pic>
      <p:sp>
        <p:nvSpPr>
          <p:cNvPr id="5" name="Rectangle 4">
            <a:extLst>
              <a:ext uri="{FF2B5EF4-FFF2-40B4-BE49-F238E27FC236}">
                <a16:creationId xmlns:a16="http://schemas.microsoft.com/office/drawing/2014/main" id="{168542A6-6A05-4E87-8C12-F5D87C3F747A}"/>
              </a:ext>
            </a:extLst>
          </p:cNvPr>
          <p:cNvSpPr/>
          <p:nvPr/>
        </p:nvSpPr>
        <p:spPr>
          <a:xfrm flipH="1">
            <a:off x="6503276" y="268012"/>
            <a:ext cx="5983080" cy="1754326"/>
          </a:xfrm>
          <a:prstGeom prst="rect">
            <a:avLst/>
          </a:prstGeom>
          <a:noFill/>
        </p:spPr>
        <p:txBody>
          <a:bodyPr wrap="squar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4.Fully Connected Layer </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63649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01F5-41AA-4827-BD77-FCA825A38A5D}"/>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90AE9A7D-3464-40B5-A8EE-6CB7D6C111DA}"/>
              </a:ext>
            </a:extLst>
          </p:cNvPr>
          <p:cNvSpPr>
            <a:spLocks noGrp="1"/>
          </p:cNvSpPr>
          <p:nvPr>
            <p:ph idx="1"/>
          </p:nvPr>
        </p:nvSpPr>
        <p:spPr/>
        <p:txBody>
          <a:bodyPr/>
          <a:lstStyle/>
          <a:p>
            <a:pPr>
              <a:buFont typeface="Arial" panose="020B0604020202020204" pitchFamily="34" charset="0"/>
              <a:buChar char="•"/>
            </a:pPr>
            <a:r>
              <a:rPr lang="en-US" dirty="0"/>
              <a:t>Some of the major problems faced by a person who are unable to speak is they cannot express their emotion as freely in this world. </a:t>
            </a:r>
          </a:p>
          <a:p>
            <a:pPr>
              <a:buFont typeface="Arial" panose="020B0604020202020204" pitchFamily="34" charset="0"/>
              <a:buChar char="•"/>
            </a:pPr>
            <a:r>
              <a:rPr lang="en-US" dirty="0"/>
              <a:t>They are not able to utilize (Artificial Intelligence/personal Butler) like google assistance, or Apple's SIRI etc.</a:t>
            </a:r>
          </a:p>
          <a:p>
            <a:pPr>
              <a:buFont typeface="Arial" panose="020B0604020202020204" pitchFamily="34" charset="0"/>
              <a:buChar char="•"/>
            </a:pPr>
            <a:r>
              <a:rPr lang="en-US" dirty="0"/>
              <a:t> One of the solutions to talk with the deaf-mute people is by using the mechanisms of sign language.</a:t>
            </a:r>
          </a:p>
          <a:p>
            <a:pPr>
              <a:buFont typeface="Arial" panose="020B0604020202020204" pitchFamily="34" charset="0"/>
              <a:buChar char="•"/>
            </a:pPr>
            <a:r>
              <a:rPr lang="en-US" dirty="0"/>
              <a:t>Hand gesture is one of the methods used in sign language for non-verbal communication.</a:t>
            </a:r>
          </a:p>
          <a:p>
            <a:pPr>
              <a:buFont typeface="Arial" panose="020B0604020202020204" pitchFamily="34" charset="0"/>
              <a:buChar char="•"/>
            </a:pPr>
            <a:r>
              <a:rPr lang="en-IN" sz="1800" dirty="0"/>
              <a:t>Given a hand gesture, implementing such an application which detects predefined American sign language (ASL) in a real time through hand gestures </a:t>
            </a:r>
            <a:r>
              <a:rPr lang="en-US" sz="1800" dirty="0"/>
              <a:t>and display it on screen.</a:t>
            </a:r>
            <a:endParaRPr lang="en-US" dirty="0"/>
          </a:p>
          <a:p>
            <a:endParaRPr lang="en-IN" dirty="0"/>
          </a:p>
        </p:txBody>
      </p:sp>
    </p:spTree>
    <p:extLst>
      <p:ext uri="{BB962C8B-B14F-4D97-AF65-F5344CB8AC3E}">
        <p14:creationId xmlns:p14="http://schemas.microsoft.com/office/powerpoint/2010/main" val="466165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9D5C46-6237-40BC-A00E-2DF7F2E77B42}"/>
              </a:ext>
            </a:extLst>
          </p:cNvPr>
          <p:cNvPicPr>
            <a:picLocks noChangeAspect="1"/>
          </p:cNvPicPr>
          <p:nvPr/>
        </p:nvPicPr>
        <p:blipFill rotWithShape="1">
          <a:blip r:embed="rId2">
            <a:extLst>
              <a:ext uri="{28A0092B-C50C-407E-A947-70E740481C1C}">
                <a14:useLocalDpi xmlns:a14="http://schemas.microsoft.com/office/drawing/2010/main" val="0"/>
              </a:ext>
            </a:extLst>
          </a:blip>
          <a:srcRect l="3555" t="17473" r="3083" b="9883"/>
          <a:stretch/>
        </p:blipFill>
        <p:spPr>
          <a:xfrm>
            <a:off x="370490" y="1119352"/>
            <a:ext cx="11382703" cy="4981903"/>
          </a:xfrm>
          <a:prstGeom prst="rect">
            <a:avLst/>
          </a:prstGeom>
        </p:spPr>
      </p:pic>
      <p:sp>
        <p:nvSpPr>
          <p:cNvPr id="9" name="Rectangle 8">
            <a:extLst>
              <a:ext uri="{FF2B5EF4-FFF2-40B4-BE49-F238E27FC236}">
                <a16:creationId xmlns:a16="http://schemas.microsoft.com/office/drawing/2014/main" id="{86F60D5E-1229-43B0-80D6-C0625340E382}"/>
              </a:ext>
            </a:extLst>
          </p:cNvPr>
          <p:cNvSpPr/>
          <p:nvPr/>
        </p:nvSpPr>
        <p:spPr>
          <a:xfrm flipH="1">
            <a:off x="2742310" y="196022"/>
            <a:ext cx="5983080" cy="923330"/>
          </a:xfrm>
          <a:prstGeom prst="rect">
            <a:avLst/>
          </a:prstGeom>
          <a:noFill/>
        </p:spPr>
        <p:txBody>
          <a:bodyPr wrap="squar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Prediction</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418588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A3BC-E3DB-4C30-9651-7A1507630DB7}"/>
              </a:ext>
            </a:extLst>
          </p:cNvPr>
          <p:cNvSpPr>
            <a:spLocks noGrp="1"/>
          </p:cNvSpPr>
          <p:nvPr>
            <p:ph type="title"/>
          </p:nvPr>
        </p:nvSpPr>
        <p:spPr>
          <a:xfrm>
            <a:off x="1097280" y="286603"/>
            <a:ext cx="10058400" cy="1453419"/>
          </a:xfrm>
        </p:spPr>
        <p:txBody>
          <a:bodyPr/>
          <a:lstStyle/>
          <a:p>
            <a:r>
              <a:rPr lang="en-US" b="1" dirty="0"/>
              <a:t>Contour</a:t>
            </a:r>
            <a:endParaRPr lang="en-IN" b="1" dirty="0"/>
          </a:p>
        </p:txBody>
      </p:sp>
      <p:sp>
        <p:nvSpPr>
          <p:cNvPr id="3" name="Content Placeholder 2">
            <a:extLst>
              <a:ext uri="{FF2B5EF4-FFF2-40B4-BE49-F238E27FC236}">
                <a16:creationId xmlns:a16="http://schemas.microsoft.com/office/drawing/2014/main" id="{E549ED3C-2F3C-4C5B-A8F4-B306BEAB2C73}"/>
              </a:ext>
            </a:extLst>
          </p:cNvPr>
          <p:cNvSpPr>
            <a:spLocks noGrp="1"/>
          </p:cNvSpPr>
          <p:nvPr>
            <p:ph idx="1"/>
          </p:nvPr>
        </p:nvSpPr>
        <p:spPr>
          <a:xfrm>
            <a:off x="1097280" y="2068497"/>
            <a:ext cx="10058400" cy="3800596"/>
          </a:xfrm>
        </p:spPr>
        <p:txBody>
          <a:bodyPr/>
          <a:lstStyle/>
          <a:p>
            <a:r>
              <a:rPr lang="en-IN" dirty="0"/>
              <a:t>The contour of hand is a series of points which are the boundary pixels of the hand area. After obtaining the contour, the gesture and its shape then can be detected and recognized by using contours analysis. Contour is constituted by the connection of edges, common edge recognition algorithms contain Sobel, Canny, Prewitt, Roberts, and Fuzzy logic methods.</a:t>
            </a:r>
          </a:p>
          <a:p>
            <a:endParaRPr lang="en-IN" dirty="0"/>
          </a:p>
          <a:p>
            <a:endParaRPr lang="en-IN" dirty="0"/>
          </a:p>
        </p:txBody>
      </p:sp>
    </p:spTree>
    <p:extLst>
      <p:ext uri="{BB962C8B-B14F-4D97-AF65-F5344CB8AC3E}">
        <p14:creationId xmlns:p14="http://schemas.microsoft.com/office/powerpoint/2010/main" val="1034681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5429FD-BDFC-4940-A2FE-0ECF9DB58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746" y="284085"/>
            <a:ext cx="7510508" cy="4989251"/>
          </a:xfrm>
          <a:prstGeom prst="rect">
            <a:avLst/>
          </a:prstGeom>
        </p:spPr>
      </p:pic>
      <p:sp>
        <p:nvSpPr>
          <p:cNvPr id="6" name="TextBox 5">
            <a:extLst>
              <a:ext uri="{FF2B5EF4-FFF2-40B4-BE49-F238E27FC236}">
                <a16:creationId xmlns:a16="http://schemas.microsoft.com/office/drawing/2014/main" id="{F229D725-729A-4617-B4CE-202663C4D0AC}"/>
              </a:ext>
            </a:extLst>
          </p:cNvPr>
          <p:cNvSpPr txBox="1"/>
          <p:nvPr/>
        </p:nvSpPr>
        <p:spPr>
          <a:xfrm>
            <a:off x="2157273" y="5397624"/>
            <a:ext cx="7297445" cy="461665"/>
          </a:xfrm>
          <a:prstGeom prst="rect">
            <a:avLst/>
          </a:prstGeom>
          <a:noFill/>
        </p:spPr>
        <p:txBody>
          <a:bodyPr wrap="square" rtlCol="0">
            <a:spAutoFit/>
          </a:bodyPr>
          <a:lstStyle/>
          <a:p>
            <a:pPr algn="ctr"/>
            <a:r>
              <a:rPr lang="en-IN" dirty="0"/>
              <a:t> </a:t>
            </a:r>
            <a:r>
              <a:rPr lang="en-IN" sz="2400" b="1" dirty="0"/>
              <a:t>Detected contour of hand gesture</a:t>
            </a:r>
            <a:endParaRPr lang="en-IN" b="1" dirty="0"/>
          </a:p>
        </p:txBody>
      </p:sp>
    </p:spTree>
    <p:extLst>
      <p:ext uri="{BB962C8B-B14F-4D97-AF65-F5344CB8AC3E}">
        <p14:creationId xmlns:p14="http://schemas.microsoft.com/office/powerpoint/2010/main" val="985603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61C6-A902-4336-B76C-52FE54319858}"/>
              </a:ext>
            </a:extLst>
          </p:cNvPr>
          <p:cNvSpPr>
            <a:spLocks noGrp="1"/>
          </p:cNvSpPr>
          <p:nvPr>
            <p:ph type="title"/>
          </p:nvPr>
        </p:nvSpPr>
        <p:spPr>
          <a:xfrm>
            <a:off x="1097280" y="286603"/>
            <a:ext cx="10058400" cy="1231479"/>
          </a:xfrm>
        </p:spPr>
        <p:txBody>
          <a:bodyPr/>
          <a:lstStyle/>
          <a:p>
            <a:r>
              <a:rPr lang="en-IN" b="1" dirty="0"/>
              <a:t>Convex Hull</a:t>
            </a:r>
          </a:p>
        </p:txBody>
      </p:sp>
      <p:sp>
        <p:nvSpPr>
          <p:cNvPr id="3" name="Content Placeholder 2">
            <a:extLst>
              <a:ext uri="{FF2B5EF4-FFF2-40B4-BE49-F238E27FC236}">
                <a16:creationId xmlns:a16="http://schemas.microsoft.com/office/drawing/2014/main" id="{FB38EAC3-38BF-4525-A976-D5A786C17DBC}"/>
              </a:ext>
            </a:extLst>
          </p:cNvPr>
          <p:cNvSpPr>
            <a:spLocks noGrp="1"/>
          </p:cNvSpPr>
          <p:nvPr>
            <p:ph idx="1"/>
          </p:nvPr>
        </p:nvSpPr>
        <p:spPr>
          <a:xfrm>
            <a:off x="1097280" y="2161467"/>
            <a:ext cx="10058400" cy="3760891"/>
          </a:xfrm>
        </p:spPr>
        <p:txBody>
          <a:bodyPr/>
          <a:lstStyle/>
          <a:p>
            <a:r>
              <a:rPr lang="en-IN" dirty="0"/>
              <a:t>The convex hull of hand gesture contour is the convex polygon surrounded by all the convex vertices in gesture contour, as shown in figure (a), the polygon composed by red curve is the convex hull of hand gesture in the figure, and (b) is the separated convex hull extracted from (a)</a:t>
            </a:r>
          </a:p>
        </p:txBody>
      </p:sp>
    </p:spTree>
    <p:extLst>
      <p:ext uri="{BB962C8B-B14F-4D97-AF65-F5344CB8AC3E}">
        <p14:creationId xmlns:p14="http://schemas.microsoft.com/office/powerpoint/2010/main" val="2533375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725A4C-6AA0-4E10-B91D-A89A60B9E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749" y="310719"/>
            <a:ext cx="9916862" cy="4350058"/>
          </a:xfrm>
          <a:prstGeom prst="rect">
            <a:avLst/>
          </a:prstGeom>
        </p:spPr>
      </p:pic>
      <p:sp>
        <p:nvSpPr>
          <p:cNvPr id="6" name="TextBox 5">
            <a:extLst>
              <a:ext uri="{FF2B5EF4-FFF2-40B4-BE49-F238E27FC236}">
                <a16:creationId xmlns:a16="http://schemas.microsoft.com/office/drawing/2014/main" id="{BB870F32-6464-4F24-9762-7B5C718EAD92}"/>
              </a:ext>
            </a:extLst>
          </p:cNvPr>
          <p:cNvSpPr txBox="1"/>
          <p:nvPr/>
        </p:nvSpPr>
        <p:spPr>
          <a:xfrm flipH="1">
            <a:off x="2013531" y="4971496"/>
            <a:ext cx="2221118" cy="523220"/>
          </a:xfrm>
          <a:prstGeom prst="rect">
            <a:avLst/>
          </a:prstGeom>
          <a:noFill/>
        </p:spPr>
        <p:txBody>
          <a:bodyPr wrap="square" rtlCol="0">
            <a:spAutoFit/>
          </a:bodyPr>
          <a:lstStyle/>
          <a:p>
            <a:pPr algn="ctr"/>
            <a:r>
              <a:rPr lang="en-US" sz="2800" b="1" dirty="0"/>
              <a:t>(a)</a:t>
            </a:r>
            <a:endParaRPr lang="en-IN" sz="2800" b="1" dirty="0"/>
          </a:p>
        </p:txBody>
      </p:sp>
      <p:sp>
        <p:nvSpPr>
          <p:cNvPr id="8" name="TextBox 7">
            <a:extLst>
              <a:ext uri="{FF2B5EF4-FFF2-40B4-BE49-F238E27FC236}">
                <a16:creationId xmlns:a16="http://schemas.microsoft.com/office/drawing/2014/main" id="{E927D016-4E53-4CC3-8F66-CF730FC62D91}"/>
              </a:ext>
            </a:extLst>
          </p:cNvPr>
          <p:cNvSpPr txBox="1"/>
          <p:nvPr/>
        </p:nvSpPr>
        <p:spPr>
          <a:xfrm>
            <a:off x="7102137" y="4971496"/>
            <a:ext cx="2947386" cy="461665"/>
          </a:xfrm>
          <a:prstGeom prst="rect">
            <a:avLst/>
          </a:prstGeom>
          <a:noFill/>
        </p:spPr>
        <p:txBody>
          <a:bodyPr wrap="square" rtlCol="0">
            <a:spAutoFit/>
          </a:bodyPr>
          <a:lstStyle/>
          <a:p>
            <a:pPr algn="ctr"/>
            <a:r>
              <a:rPr lang="en-US" sz="2400" b="1" dirty="0"/>
              <a:t>(b)</a:t>
            </a:r>
            <a:endParaRPr lang="en-IN" b="1" dirty="0"/>
          </a:p>
        </p:txBody>
      </p:sp>
    </p:spTree>
    <p:extLst>
      <p:ext uri="{BB962C8B-B14F-4D97-AF65-F5344CB8AC3E}">
        <p14:creationId xmlns:p14="http://schemas.microsoft.com/office/powerpoint/2010/main" val="930036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6883-A760-44CD-8940-35F875F8B939}"/>
              </a:ext>
            </a:extLst>
          </p:cNvPr>
          <p:cNvSpPr>
            <a:spLocks noGrp="1"/>
          </p:cNvSpPr>
          <p:nvPr>
            <p:ph type="title"/>
          </p:nvPr>
        </p:nvSpPr>
        <p:spPr/>
        <p:txBody>
          <a:bodyPr/>
          <a:lstStyle/>
          <a:p>
            <a:r>
              <a:rPr lang="en-IN" b="1" dirty="0"/>
              <a:t>Convex Defect</a:t>
            </a:r>
          </a:p>
        </p:txBody>
      </p:sp>
      <p:sp>
        <p:nvSpPr>
          <p:cNvPr id="3" name="Content Placeholder 2">
            <a:extLst>
              <a:ext uri="{FF2B5EF4-FFF2-40B4-BE49-F238E27FC236}">
                <a16:creationId xmlns:a16="http://schemas.microsoft.com/office/drawing/2014/main" id="{0C08FCB9-7628-45C8-B7A0-33BF2130C178}"/>
              </a:ext>
            </a:extLst>
          </p:cNvPr>
          <p:cNvSpPr>
            <a:spLocks noGrp="1"/>
          </p:cNvSpPr>
          <p:nvPr>
            <p:ph idx="1"/>
          </p:nvPr>
        </p:nvSpPr>
        <p:spPr/>
        <p:txBody>
          <a:bodyPr/>
          <a:lstStyle/>
          <a:p>
            <a:r>
              <a:rPr lang="en-IN" dirty="0"/>
              <a:t>The convex defect is defined as the difference between gesture convex hull and contour, they are contained in the convex hull but not hand area. As shown in figure , the white areas ①-⑥ are all the convex defects. The data structure of each of the convex defects contains three components: start contour point, end contour point and concave contour point. For example, for convex defect ②, P1 is its start contour point which is the starting point of the defect，P2 is its end contour point which is the termination point of the defect, and P3 is the concave point which is the furthest point away from the convex hull, and the furthest distance is the depth of convex defect.</a:t>
            </a:r>
          </a:p>
        </p:txBody>
      </p:sp>
    </p:spTree>
    <p:extLst>
      <p:ext uri="{BB962C8B-B14F-4D97-AF65-F5344CB8AC3E}">
        <p14:creationId xmlns:p14="http://schemas.microsoft.com/office/powerpoint/2010/main" val="2601592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0F7537-478A-4ECA-9301-502B57CDC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660" y="97654"/>
            <a:ext cx="8078680" cy="5532614"/>
          </a:xfrm>
          <a:prstGeom prst="rect">
            <a:avLst/>
          </a:prstGeom>
        </p:spPr>
      </p:pic>
      <p:sp>
        <p:nvSpPr>
          <p:cNvPr id="8" name="TextBox 7">
            <a:extLst>
              <a:ext uri="{FF2B5EF4-FFF2-40B4-BE49-F238E27FC236}">
                <a16:creationId xmlns:a16="http://schemas.microsoft.com/office/drawing/2014/main" id="{F17334F3-0E38-4A04-B9ED-24D87A369F3A}"/>
              </a:ext>
            </a:extLst>
          </p:cNvPr>
          <p:cNvSpPr txBox="1"/>
          <p:nvPr/>
        </p:nvSpPr>
        <p:spPr>
          <a:xfrm>
            <a:off x="2056660" y="5770485"/>
            <a:ext cx="8078680" cy="461665"/>
          </a:xfrm>
          <a:prstGeom prst="rect">
            <a:avLst/>
          </a:prstGeom>
          <a:noFill/>
        </p:spPr>
        <p:txBody>
          <a:bodyPr wrap="square" rtlCol="0">
            <a:spAutoFit/>
          </a:bodyPr>
          <a:lstStyle/>
          <a:p>
            <a:pPr algn="ctr"/>
            <a:r>
              <a:rPr lang="en-IN" sz="2400" b="1" dirty="0"/>
              <a:t>Convex defects of hand gesture</a:t>
            </a:r>
          </a:p>
        </p:txBody>
      </p:sp>
    </p:spTree>
    <p:extLst>
      <p:ext uri="{BB962C8B-B14F-4D97-AF65-F5344CB8AC3E}">
        <p14:creationId xmlns:p14="http://schemas.microsoft.com/office/powerpoint/2010/main" val="3049125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57C9E-C31D-4D00-AC1A-D255B106F28D}"/>
              </a:ext>
            </a:extLst>
          </p:cNvPr>
          <p:cNvSpPr>
            <a:spLocks noGrp="1"/>
          </p:cNvSpPr>
          <p:nvPr>
            <p:ph type="title"/>
          </p:nvPr>
        </p:nvSpPr>
        <p:spPr/>
        <p:txBody>
          <a:bodyPr/>
          <a:lstStyle/>
          <a:p>
            <a:r>
              <a:rPr lang="en-IN" dirty="0"/>
              <a:t>FEATURES EXTRACTION </a:t>
            </a:r>
          </a:p>
        </p:txBody>
      </p:sp>
      <p:sp>
        <p:nvSpPr>
          <p:cNvPr id="3" name="Content Placeholder 2">
            <a:extLst>
              <a:ext uri="{FF2B5EF4-FFF2-40B4-BE49-F238E27FC236}">
                <a16:creationId xmlns:a16="http://schemas.microsoft.com/office/drawing/2014/main" id="{756F322C-796A-4DE8-8E68-7EB7B047C894}"/>
              </a:ext>
            </a:extLst>
          </p:cNvPr>
          <p:cNvSpPr>
            <a:spLocks noGrp="1"/>
          </p:cNvSpPr>
          <p:nvPr>
            <p:ph idx="1"/>
          </p:nvPr>
        </p:nvSpPr>
        <p:spPr/>
        <p:txBody>
          <a:bodyPr>
            <a:normAutofit fontScale="92500" lnSpcReduction="10000"/>
          </a:bodyPr>
          <a:lstStyle/>
          <a:p>
            <a:r>
              <a:rPr lang="en-IN" dirty="0"/>
              <a:t>For the binary image with convex defects, we can extract the convexity of gesture and relative position of fingertips as features used for hand gesture recognition. Through the observation and analysis of gesture contour and convex hull, we can get that with different gesture the tightness to its convex hull is also different, as shown in figure, the convex hull of the fist gesture in (a) almost contains the whole gesture contour, but the gesture contour in (b) has big difference with its convex hull, with several depression existing between. The tightness of hand gesture contour to its convex hull is defined as the gesture convexity, which is denoted by δ, its value is the area ratio of gesture contour and convex hull. </a:t>
            </a:r>
          </a:p>
          <a:p>
            <a:pPr>
              <a:lnSpc>
                <a:spcPct val="120000"/>
              </a:lnSpc>
            </a:pPr>
            <a:r>
              <a:rPr lang="en-IN" dirty="0"/>
              <a:t>δ    =    𝑐𝑜𝑛𝑡𝑜𝑢𝑟𝐴𝑟𝑒𝑎 / ℎ𝑢𝑙𝑙𝐴𝑟𝑒𝑎</a:t>
            </a:r>
            <a:endParaRPr lang="en-IN" u="sng" dirty="0"/>
          </a:p>
          <a:p>
            <a:r>
              <a:rPr lang="en-IN" dirty="0"/>
              <a:t> Where, </a:t>
            </a:r>
            <a:r>
              <a:rPr lang="en-IN" dirty="0" err="1"/>
              <a:t>hullArea</a:t>
            </a:r>
            <a:r>
              <a:rPr lang="en-IN" dirty="0"/>
              <a:t> is the area of convex hull, </a:t>
            </a:r>
            <a:r>
              <a:rPr lang="en-IN" dirty="0" err="1"/>
              <a:t>contourArea</a:t>
            </a:r>
            <a:r>
              <a:rPr lang="en-IN" dirty="0"/>
              <a:t> is the area of gesture contour, we can get according to the image that </a:t>
            </a:r>
            <a:r>
              <a:rPr lang="en-IN" dirty="0" err="1"/>
              <a:t>hullArea</a:t>
            </a:r>
            <a:r>
              <a:rPr lang="en-IN" dirty="0"/>
              <a:t> &gt; </a:t>
            </a:r>
            <a:r>
              <a:rPr lang="en-IN" dirty="0" err="1"/>
              <a:t>contourArea</a:t>
            </a:r>
            <a:r>
              <a:rPr lang="en-IN" dirty="0"/>
              <a:t>, so δ ϵ (0,1), and the bigger the value, the tighter the gesture contour to convex hull.</a:t>
            </a:r>
          </a:p>
        </p:txBody>
      </p:sp>
    </p:spTree>
    <p:extLst>
      <p:ext uri="{BB962C8B-B14F-4D97-AF65-F5344CB8AC3E}">
        <p14:creationId xmlns:p14="http://schemas.microsoft.com/office/powerpoint/2010/main" val="111492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834357-D16A-44FC-8F87-02A860E25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840" y="692457"/>
            <a:ext cx="9278320" cy="4119239"/>
          </a:xfrm>
          <a:prstGeom prst="rect">
            <a:avLst/>
          </a:prstGeom>
        </p:spPr>
      </p:pic>
      <p:sp>
        <p:nvSpPr>
          <p:cNvPr id="6" name="TextBox 5">
            <a:extLst>
              <a:ext uri="{FF2B5EF4-FFF2-40B4-BE49-F238E27FC236}">
                <a16:creationId xmlns:a16="http://schemas.microsoft.com/office/drawing/2014/main" id="{6B592E49-15B1-45CA-86D7-4ECF36698759}"/>
              </a:ext>
            </a:extLst>
          </p:cNvPr>
          <p:cNvSpPr txBox="1"/>
          <p:nvPr/>
        </p:nvSpPr>
        <p:spPr>
          <a:xfrm>
            <a:off x="2186866" y="5053159"/>
            <a:ext cx="2734322" cy="461665"/>
          </a:xfrm>
          <a:prstGeom prst="rect">
            <a:avLst/>
          </a:prstGeom>
          <a:noFill/>
        </p:spPr>
        <p:txBody>
          <a:bodyPr wrap="square" rtlCol="0">
            <a:spAutoFit/>
          </a:bodyPr>
          <a:lstStyle/>
          <a:p>
            <a:pPr algn="ctr"/>
            <a:r>
              <a:rPr lang="en-US" sz="2400" b="1" dirty="0"/>
              <a:t>(a)</a:t>
            </a:r>
            <a:endParaRPr lang="en-IN" sz="2400" b="1" dirty="0"/>
          </a:p>
        </p:txBody>
      </p:sp>
      <p:sp>
        <p:nvSpPr>
          <p:cNvPr id="7" name="TextBox 6">
            <a:extLst>
              <a:ext uri="{FF2B5EF4-FFF2-40B4-BE49-F238E27FC236}">
                <a16:creationId xmlns:a16="http://schemas.microsoft.com/office/drawing/2014/main" id="{96365631-2279-46E6-927A-45541DD011B6}"/>
              </a:ext>
            </a:extLst>
          </p:cNvPr>
          <p:cNvSpPr txBox="1"/>
          <p:nvPr/>
        </p:nvSpPr>
        <p:spPr>
          <a:xfrm>
            <a:off x="6542843" y="4992806"/>
            <a:ext cx="3329126" cy="461665"/>
          </a:xfrm>
          <a:prstGeom prst="rect">
            <a:avLst/>
          </a:prstGeom>
          <a:noFill/>
        </p:spPr>
        <p:txBody>
          <a:bodyPr wrap="square" rtlCol="0">
            <a:spAutoFit/>
          </a:bodyPr>
          <a:lstStyle/>
          <a:p>
            <a:pPr algn="ctr"/>
            <a:r>
              <a:rPr lang="en-US" sz="2400" b="1" dirty="0"/>
              <a:t>(b)</a:t>
            </a:r>
            <a:endParaRPr lang="en-IN" b="1" dirty="0"/>
          </a:p>
        </p:txBody>
      </p:sp>
    </p:spTree>
    <p:extLst>
      <p:ext uri="{BB962C8B-B14F-4D97-AF65-F5344CB8AC3E}">
        <p14:creationId xmlns:p14="http://schemas.microsoft.com/office/powerpoint/2010/main" val="3256050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FUTURE SCOPE</a:t>
            </a:r>
          </a:p>
        </p:txBody>
      </p:sp>
      <p:sp>
        <p:nvSpPr>
          <p:cNvPr id="3" name="Content Placeholder 2"/>
          <p:cNvSpPr>
            <a:spLocks noGrp="1"/>
          </p:cNvSpPr>
          <p:nvPr>
            <p:ph idx="1"/>
          </p:nvPr>
        </p:nvSpPr>
        <p:spPr/>
        <p:txBody>
          <a:bodyPr/>
          <a:lstStyle/>
          <a:p>
            <a:pPr>
              <a:buFont typeface="Arial" pitchFamily="34" charset="0"/>
              <a:buChar char="•"/>
            </a:pPr>
            <a:r>
              <a:rPr lang="en-IN" dirty="0"/>
              <a:t>It can be integrated with various search engines and texting application such as google, WhatsApp. So that even the deaf people could be able to chat with other persons, or query something from web just with the help of gesture.</a:t>
            </a:r>
          </a:p>
          <a:p>
            <a:pPr>
              <a:buFont typeface="Arial" pitchFamily="34" charset="0"/>
              <a:buChar char="•"/>
            </a:pPr>
            <a:r>
              <a:rPr lang="en-IN" dirty="0"/>
              <a:t>This project is working on image currently, further development can lead to detecting the motion of video sequence and assigning it to a meaningful sentence with TTS assistance.</a:t>
            </a:r>
          </a:p>
          <a:p>
            <a:pPr>
              <a:buFont typeface="Arial" pitchFamily="34" charset="0"/>
              <a:buChar char="•"/>
            </a:pPr>
            <a:r>
              <a:rPr lang="en-IN" dirty="0"/>
              <a:t>It can be integrated with chatbots like SIRI , google assistant.</a:t>
            </a:r>
          </a:p>
          <a:p>
            <a:pPr>
              <a:buFont typeface="Arial" pitchFamily="34" charset="0"/>
              <a:buChar char="•"/>
            </a:pPr>
            <a:r>
              <a:rPr lang="en-IN" dirty="0"/>
              <a:t>Devices can be used without keyboard, mouse or touch.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erican Sign Language - Wikipedia">
            <a:extLst>
              <a:ext uri="{FF2B5EF4-FFF2-40B4-BE49-F238E27FC236}">
                <a16:creationId xmlns:a16="http://schemas.microsoft.com/office/drawing/2014/main" id="{3A5EBB28-92EC-497C-B78C-3B7B258AB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907" y="275866"/>
            <a:ext cx="10528738" cy="47642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BE6FA7-1947-40F9-B152-F89F023E02B8}"/>
              </a:ext>
            </a:extLst>
          </p:cNvPr>
          <p:cNvSpPr txBox="1"/>
          <p:nvPr/>
        </p:nvSpPr>
        <p:spPr>
          <a:xfrm>
            <a:off x="1030907" y="5040120"/>
            <a:ext cx="10066180" cy="1107996"/>
          </a:xfrm>
          <a:prstGeom prst="rect">
            <a:avLst/>
          </a:prstGeom>
          <a:noFill/>
        </p:spPr>
        <p:txBody>
          <a:bodyPr wrap="square" rtlCol="0">
            <a:spAutoFit/>
          </a:bodyPr>
          <a:lstStyle/>
          <a:p>
            <a:r>
              <a:rPr lang="en-US" sz="6600" b="1" dirty="0"/>
              <a:t>AMERICAN SIGN LANGUAGE</a:t>
            </a:r>
            <a:endParaRPr lang="en-IN" sz="2000" b="1" dirty="0"/>
          </a:p>
        </p:txBody>
      </p:sp>
    </p:spTree>
    <p:extLst>
      <p:ext uri="{BB962C8B-B14F-4D97-AF65-F5344CB8AC3E}">
        <p14:creationId xmlns:p14="http://schemas.microsoft.com/office/powerpoint/2010/main" val="725183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ank You Sign Language Images, Stock Photos &amp; Vectors | Shutterstock">
            <a:extLst>
              <a:ext uri="{FF2B5EF4-FFF2-40B4-BE49-F238E27FC236}">
                <a16:creationId xmlns:a16="http://schemas.microsoft.com/office/drawing/2014/main" id="{F39D6080-20AF-4841-9287-A62EDE7529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93"/>
          <a:stretch/>
        </p:blipFill>
        <p:spPr bwMode="auto">
          <a:xfrm>
            <a:off x="115411" y="248575"/>
            <a:ext cx="12011486" cy="617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830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FEBD1-E626-4F76-A1E0-FEFED3AF0D26}"/>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D7A1E1F7-A030-4424-8C55-D1557AA357D6}"/>
              </a:ext>
            </a:extLst>
          </p:cNvPr>
          <p:cNvSpPr>
            <a:spLocks noGrp="1"/>
          </p:cNvSpPr>
          <p:nvPr>
            <p:ph idx="1"/>
          </p:nvPr>
        </p:nvSpPr>
        <p:spPr/>
        <p:txBody>
          <a:bodyPr>
            <a:normAutofit/>
          </a:bodyPr>
          <a:lstStyle/>
          <a:p>
            <a:pPr>
              <a:buFont typeface="Arial" panose="020B0604020202020204" pitchFamily="34" charset="0"/>
              <a:buChar char="•"/>
            </a:pPr>
            <a:r>
              <a:rPr lang="en-US" dirty="0"/>
              <a:t>There are many applications where hand gesture can be used for interaction with systems like, videogames, controlling UAV’s, medical equipment’s, etc. These hand gestures can also be used by handicapped people to interact with the systems. Classical interactions tools like keyboard, mouse, touchscreen, etc. may limit the way we use the system. All these systems require physical contact, in order to interact with system. Gestures can interpret same functionality without physically interacting with the interfacing devices. </a:t>
            </a:r>
          </a:p>
          <a:p>
            <a:pPr>
              <a:buFont typeface="Arial" panose="020B0604020202020204" pitchFamily="34" charset="0"/>
              <a:buChar char="•"/>
            </a:pPr>
            <a:r>
              <a:rPr lang="en-US" dirty="0"/>
              <a:t>The problem lies in understanding these gestures, as for different people, the same gesture may look different for performing the same task. This problem may be overthrown by the use of Deep Learning approaches and Contour approaches.</a:t>
            </a:r>
          </a:p>
        </p:txBody>
      </p:sp>
    </p:spTree>
    <p:extLst>
      <p:ext uri="{BB962C8B-B14F-4D97-AF65-F5344CB8AC3E}">
        <p14:creationId xmlns:p14="http://schemas.microsoft.com/office/powerpoint/2010/main" val="271109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F9DD-8D9C-49BD-A388-05E3DADA2313}"/>
              </a:ext>
            </a:extLst>
          </p:cNvPr>
          <p:cNvSpPr>
            <a:spLocks noGrp="1"/>
          </p:cNvSpPr>
          <p:nvPr>
            <p:ph type="title"/>
          </p:nvPr>
        </p:nvSpPr>
        <p:spPr/>
        <p:txBody>
          <a:bodyPr/>
          <a:lstStyle/>
          <a:p>
            <a:r>
              <a:rPr lang="en-US" dirty="0"/>
              <a:t>FEATURES OF THIS APPLICATION</a:t>
            </a:r>
            <a:endParaRPr lang="en-IN" dirty="0"/>
          </a:p>
        </p:txBody>
      </p:sp>
      <p:sp>
        <p:nvSpPr>
          <p:cNvPr id="3" name="Content Placeholder 2">
            <a:extLst>
              <a:ext uri="{FF2B5EF4-FFF2-40B4-BE49-F238E27FC236}">
                <a16:creationId xmlns:a16="http://schemas.microsoft.com/office/drawing/2014/main" id="{0DED95A8-3373-4A09-BB0B-D1B475385170}"/>
              </a:ext>
            </a:extLst>
          </p:cNvPr>
          <p:cNvSpPr>
            <a:spLocks noGrp="1"/>
          </p:cNvSpPr>
          <p:nvPr>
            <p:ph idx="1"/>
          </p:nvPr>
        </p:nvSpPr>
        <p:spPr>
          <a:xfrm>
            <a:off x="1097280" y="2108201"/>
            <a:ext cx="9363141" cy="3386082"/>
          </a:xfrm>
        </p:spPr>
        <p:txBody>
          <a:bodyPr/>
          <a:lstStyle/>
          <a:p>
            <a:pPr marL="342900" lvl="0" indent="-342900" algn="just">
              <a:spcAft>
                <a:spcPts val="1000"/>
              </a:spcAft>
              <a:buSzPts val="2000"/>
              <a:buFont typeface="Arial" panose="020B0604020202020204" pitchFamily="34" charset="0"/>
              <a:buChar char="•"/>
              <a:tabLst>
                <a:tab pos="228600" algn="l"/>
                <a:tab pos="2828925" algn="l"/>
              </a:tabLst>
            </a:pPr>
            <a:r>
              <a:rPr lang="en-US" dirty="0"/>
              <a:t>User-friendly based GUI built using industrial standard </a:t>
            </a:r>
            <a:r>
              <a:rPr lang="en-US" dirty="0" err="1"/>
              <a:t>Tkinter</a:t>
            </a:r>
            <a:r>
              <a:rPr lang="en-US" dirty="0"/>
              <a:t>.</a:t>
            </a:r>
            <a:endParaRPr lang="en-IN" dirty="0"/>
          </a:p>
          <a:p>
            <a:pPr marL="342900" lvl="0" indent="-342900" algn="just">
              <a:spcAft>
                <a:spcPts val="1000"/>
              </a:spcAft>
              <a:buSzPts val="2000"/>
              <a:buFont typeface="Arial" panose="020B0604020202020204" pitchFamily="34" charset="0"/>
              <a:buChar char="•"/>
              <a:tabLst>
                <a:tab pos="228600" algn="l"/>
                <a:tab pos="2828925" algn="l"/>
              </a:tabLst>
            </a:pPr>
            <a:r>
              <a:rPr lang="en-US" dirty="0"/>
              <a:t>Comparing real time number detection based on gesture made by user by Contour and CNN algorithms.</a:t>
            </a:r>
            <a:endParaRPr lang="en-IN" dirty="0"/>
          </a:p>
          <a:p>
            <a:pPr marL="342900" lvl="0" indent="-342900" algn="just">
              <a:spcAft>
                <a:spcPts val="1000"/>
              </a:spcAft>
              <a:buSzPts val="2000"/>
              <a:buFont typeface="Arial" panose="020B0604020202020204" pitchFamily="34" charset="0"/>
              <a:buChar char="•"/>
              <a:tabLst>
                <a:tab pos="228600" algn="l"/>
                <a:tab pos="2828925" algn="l"/>
              </a:tabLst>
            </a:pPr>
            <a:r>
              <a:rPr lang="en-US" dirty="0"/>
              <a:t>Real time American standard character detection based on gesture made by user.</a:t>
            </a:r>
            <a:endParaRPr lang="en-IN" dirty="0"/>
          </a:p>
          <a:p>
            <a:pPr marL="342900" lvl="0" indent="-342900" algn="just">
              <a:spcAft>
                <a:spcPts val="1000"/>
              </a:spcAft>
              <a:buSzPts val="2000"/>
              <a:buFont typeface="Arial" panose="020B0604020202020204" pitchFamily="34" charset="0"/>
              <a:buChar char="•"/>
              <a:tabLst>
                <a:tab pos="228600" algn="l"/>
                <a:tab pos="2828925" algn="l"/>
              </a:tabLst>
            </a:pPr>
            <a:r>
              <a:rPr lang="en-US" dirty="0"/>
              <a:t>Real time commonly used words detection based on gesture made by user.</a:t>
            </a:r>
            <a:endParaRPr lang="en-IN" dirty="0"/>
          </a:p>
        </p:txBody>
      </p:sp>
    </p:spTree>
    <p:extLst>
      <p:ext uri="{BB962C8B-B14F-4D97-AF65-F5344CB8AC3E}">
        <p14:creationId xmlns:p14="http://schemas.microsoft.com/office/powerpoint/2010/main" val="1141871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66A7-1BD7-4DF0-AD41-B6A6E8D2C465}"/>
              </a:ext>
            </a:extLst>
          </p:cNvPr>
          <p:cNvSpPr>
            <a:spLocks noGrp="1"/>
          </p:cNvSpPr>
          <p:nvPr>
            <p:ph type="title"/>
          </p:nvPr>
        </p:nvSpPr>
        <p:spPr/>
        <p:txBody>
          <a:bodyPr/>
          <a:lstStyle/>
          <a:p>
            <a:r>
              <a:rPr lang="en-US" dirty="0"/>
              <a:t>TECHNOLOGIES USED</a:t>
            </a:r>
            <a:endParaRPr lang="en-IN" dirty="0"/>
          </a:p>
        </p:txBody>
      </p:sp>
      <p:sp>
        <p:nvSpPr>
          <p:cNvPr id="3" name="Content Placeholder 2">
            <a:extLst>
              <a:ext uri="{FF2B5EF4-FFF2-40B4-BE49-F238E27FC236}">
                <a16:creationId xmlns:a16="http://schemas.microsoft.com/office/drawing/2014/main" id="{A2F07096-CCB1-4447-9201-4F3808B98376}"/>
              </a:ext>
            </a:extLst>
          </p:cNvPr>
          <p:cNvSpPr>
            <a:spLocks noGrp="1"/>
          </p:cNvSpPr>
          <p:nvPr>
            <p:ph idx="1"/>
          </p:nvPr>
        </p:nvSpPr>
        <p:spPr/>
        <p:txBody>
          <a:bodyPr/>
          <a:lstStyle/>
          <a:p>
            <a:pPr>
              <a:buFont typeface="Arial" panose="020B0604020202020204" pitchFamily="34" charset="0"/>
              <a:buChar char="•"/>
            </a:pPr>
            <a:r>
              <a:rPr lang="en-IN" dirty="0"/>
              <a:t>Python</a:t>
            </a:r>
          </a:p>
          <a:p>
            <a:pPr>
              <a:buFont typeface="Arial" panose="020B0604020202020204" pitchFamily="34" charset="0"/>
              <a:buChar char="•"/>
            </a:pPr>
            <a:r>
              <a:rPr lang="en-IN" dirty="0"/>
              <a:t>Pandas and </a:t>
            </a:r>
            <a:r>
              <a:rPr lang="en-IN" dirty="0" err="1"/>
              <a:t>Numpy</a:t>
            </a:r>
            <a:endParaRPr lang="en-IN" dirty="0"/>
          </a:p>
          <a:p>
            <a:pPr>
              <a:buFont typeface="Arial" panose="020B0604020202020204" pitchFamily="34" charset="0"/>
              <a:buChar char="•"/>
            </a:pPr>
            <a:r>
              <a:rPr lang="en-IN" dirty="0" err="1"/>
              <a:t>Tkinter</a:t>
            </a:r>
            <a:endParaRPr lang="en-IN" dirty="0"/>
          </a:p>
          <a:p>
            <a:pPr>
              <a:buFont typeface="Arial" panose="020B0604020202020204" pitchFamily="34" charset="0"/>
              <a:buChar char="•"/>
            </a:pPr>
            <a:r>
              <a:rPr lang="en-IN" dirty="0" err="1"/>
              <a:t>Keras</a:t>
            </a:r>
            <a:endParaRPr lang="en-IN" dirty="0"/>
          </a:p>
          <a:p>
            <a:pPr>
              <a:buFont typeface="Arial" panose="020B0604020202020204" pitchFamily="34" charset="0"/>
              <a:buChar char="•"/>
            </a:pPr>
            <a:r>
              <a:rPr lang="en-IN" dirty="0"/>
              <a:t>OpenCV</a:t>
            </a:r>
          </a:p>
          <a:p>
            <a:pPr>
              <a:buFont typeface="Arial" panose="020B0604020202020204" pitchFamily="34" charset="0"/>
              <a:buChar char="•"/>
            </a:pPr>
            <a:r>
              <a:rPr lang="en-IN" dirty="0"/>
              <a:t>Contour</a:t>
            </a:r>
          </a:p>
          <a:p>
            <a:endParaRPr lang="en-IN" dirty="0"/>
          </a:p>
        </p:txBody>
      </p:sp>
    </p:spTree>
    <p:extLst>
      <p:ext uri="{BB962C8B-B14F-4D97-AF65-F5344CB8AC3E}">
        <p14:creationId xmlns:p14="http://schemas.microsoft.com/office/powerpoint/2010/main" val="671098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4211-6F8A-456D-9AC4-0D28CBCEC0A2}"/>
              </a:ext>
            </a:extLst>
          </p:cNvPr>
          <p:cNvSpPr>
            <a:spLocks noGrp="1"/>
          </p:cNvSpPr>
          <p:nvPr>
            <p:ph type="title"/>
          </p:nvPr>
        </p:nvSpPr>
        <p:spPr/>
        <p:txBody>
          <a:bodyPr/>
          <a:lstStyle/>
          <a:p>
            <a:r>
              <a:rPr lang="en-US" dirty="0"/>
              <a:t>KEY TASKS</a:t>
            </a:r>
            <a:endParaRPr lang="en-IN" dirty="0"/>
          </a:p>
        </p:txBody>
      </p:sp>
      <p:sp>
        <p:nvSpPr>
          <p:cNvPr id="4" name="Text Placeholder 3">
            <a:extLst>
              <a:ext uri="{FF2B5EF4-FFF2-40B4-BE49-F238E27FC236}">
                <a16:creationId xmlns:a16="http://schemas.microsoft.com/office/drawing/2014/main" id="{59C1FFCD-FB5E-4A89-A971-3C00E8CE5157}"/>
              </a:ext>
            </a:extLst>
          </p:cNvPr>
          <p:cNvSpPr>
            <a:spLocks noGrp="1"/>
          </p:cNvSpPr>
          <p:nvPr>
            <p:ph type="body" idx="1"/>
          </p:nvPr>
        </p:nvSpPr>
        <p:spPr/>
        <p:txBody>
          <a:bodyPr/>
          <a:lstStyle/>
          <a:p>
            <a:pPr algn="ctr"/>
            <a:r>
              <a:rPr lang="en-US" sz="3200" b="1" dirty="0"/>
              <a:t>CNN</a:t>
            </a:r>
            <a:endParaRPr lang="en-IN" b="1" dirty="0"/>
          </a:p>
        </p:txBody>
      </p:sp>
      <p:sp>
        <p:nvSpPr>
          <p:cNvPr id="3" name="Content Placeholder 2">
            <a:extLst>
              <a:ext uri="{FF2B5EF4-FFF2-40B4-BE49-F238E27FC236}">
                <a16:creationId xmlns:a16="http://schemas.microsoft.com/office/drawing/2014/main" id="{C0A823DB-6597-4DF5-A5C3-FD4C0A44E4ED}"/>
              </a:ext>
            </a:extLst>
          </p:cNvPr>
          <p:cNvSpPr>
            <a:spLocks noGrp="1"/>
          </p:cNvSpPr>
          <p:nvPr>
            <p:ph sz="half" idx="2"/>
          </p:nvPr>
        </p:nvSpPr>
        <p:spPr>
          <a:xfrm>
            <a:off x="1540474" y="2764265"/>
            <a:ext cx="3753347" cy="2910821"/>
          </a:xfrm>
        </p:spPr>
        <p:txBody>
          <a:bodyPr>
            <a:normAutofit fontScale="92500" lnSpcReduction="20000"/>
          </a:bodyPr>
          <a:lstStyle/>
          <a:p>
            <a:pPr>
              <a:buFont typeface="Arial" panose="020B0604020202020204" pitchFamily="34" charset="0"/>
              <a:buChar char="•"/>
            </a:pPr>
            <a:r>
              <a:rPr lang="en-US" sz="1400" dirty="0"/>
              <a:t>Creation of python module to collect data</a:t>
            </a:r>
          </a:p>
          <a:p>
            <a:pPr>
              <a:buFont typeface="Arial" panose="020B0604020202020204" pitchFamily="34" charset="0"/>
              <a:buChar char="•"/>
            </a:pPr>
            <a:r>
              <a:rPr lang="en-US" sz="1400" dirty="0"/>
              <a:t>Collecting the data using collect module</a:t>
            </a:r>
          </a:p>
          <a:p>
            <a:pPr>
              <a:buFont typeface="Arial" panose="020B0604020202020204" pitchFamily="34" charset="0"/>
              <a:buChar char="•"/>
            </a:pPr>
            <a:r>
              <a:rPr lang="en-US" sz="1400" dirty="0"/>
              <a:t>Creation of CNN model using </a:t>
            </a:r>
            <a:r>
              <a:rPr lang="en-US" sz="1400" dirty="0" err="1"/>
              <a:t>keras</a:t>
            </a:r>
            <a:endParaRPr lang="en-US" sz="1400" dirty="0"/>
          </a:p>
          <a:p>
            <a:pPr>
              <a:buFont typeface="Arial" panose="020B0604020202020204" pitchFamily="34" charset="0"/>
              <a:buChar char="•"/>
            </a:pPr>
            <a:r>
              <a:rPr lang="en-US" sz="1400" dirty="0"/>
              <a:t>Training The CNN model with collected dataset.</a:t>
            </a:r>
          </a:p>
          <a:p>
            <a:pPr>
              <a:buFont typeface="Arial" panose="020B0604020202020204" pitchFamily="34" charset="0"/>
              <a:buChar char="•"/>
            </a:pPr>
            <a:r>
              <a:rPr lang="en-US" sz="1400" dirty="0"/>
              <a:t>Creation of prediction module</a:t>
            </a:r>
          </a:p>
          <a:p>
            <a:pPr>
              <a:buFont typeface="Arial" panose="020B0604020202020204" pitchFamily="34" charset="0"/>
              <a:buChar char="•"/>
            </a:pPr>
            <a:r>
              <a:rPr lang="en-US" sz="1400" dirty="0"/>
              <a:t>Testing the prediction of model at </a:t>
            </a:r>
            <a:r>
              <a:rPr lang="en-US" sz="1400" dirty="0" err="1"/>
              <a:t>realtime</a:t>
            </a:r>
            <a:r>
              <a:rPr lang="en-US" sz="1400" dirty="0"/>
              <a:t>.</a:t>
            </a:r>
          </a:p>
          <a:p>
            <a:pPr>
              <a:buFont typeface="Arial" panose="020B0604020202020204" pitchFamily="34" charset="0"/>
              <a:buChar char="•"/>
            </a:pPr>
            <a:r>
              <a:rPr lang="en-US" sz="1400" dirty="0"/>
              <a:t>Creation of user friendly UI using </a:t>
            </a:r>
            <a:r>
              <a:rPr lang="en-US" sz="1400" dirty="0" err="1"/>
              <a:t>Tkinter</a:t>
            </a:r>
            <a:r>
              <a:rPr lang="en-US" sz="1400" dirty="0"/>
              <a:t>. </a:t>
            </a:r>
          </a:p>
          <a:p>
            <a:pPr>
              <a:buFont typeface="Arial" panose="020B0604020202020204" pitchFamily="34" charset="0"/>
              <a:buChar char="•"/>
            </a:pPr>
            <a:r>
              <a:rPr lang="en-US" sz="1400" dirty="0"/>
              <a:t>Integration of UI with the python modules.</a:t>
            </a:r>
          </a:p>
        </p:txBody>
      </p:sp>
      <p:sp>
        <p:nvSpPr>
          <p:cNvPr id="5" name="Text Placeholder 4">
            <a:extLst>
              <a:ext uri="{FF2B5EF4-FFF2-40B4-BE49-F238E27FC236}">
                <a16:creationId xmlns:a16="http://schemas.microsoft.com/office/drawing/2014/main" id="{1849E66B-1CB7-4335-9502-B4B07FBDB5D3}"/>
              </a:ext>
            </a:extLst>
          </p:cNvPr>
          <p:cNvSpPr>
            <a:spLocks noGrp="1"/>
          </p:cNvSpPr>
          <p:nvPr>
            <p:ph type="body" sz="quarter" idx="3"/>
          </p:nvPr>
        </p:nvSpPr>
        <p:spPr/>
        <p:txBody>
          <a:bodyPr/>
          <a:lstStyle/>
          <a:p>
            <a:pPr algn="ctr"/>
            <a:r>
              <a:rPr lang="en-US" sz="3200" b="1" dirty="0"/>
              <a:t>Contour</a:t>
            </a:r>
            <a:endParaRPr lang="en-IN" b="1" dirty="0"/>
          </a:p>
        </p:txBody>
      </p:sp>
      <p:sp>
        <p:nvSpPr>
          <p:cNvPr id="6" name="Content Placeholder 5">
            <a:extLst>
              <a:ext uri="{FF2B5EF4-FFF2-40B4-BE49-F238E27FC236}">
                <a16:creationId xmlns:a16="http://schemas.microsoft.com/office/drawing/2014/main" id="{439E7C55-E744-4BB4-9D4D-422BC900A619}"/>
              </a:ext>
            </a:extLst>
          </p:cNvPr>
          <p:cNvSpPr>
            <a:spLocks noGrp="1"/>
          </p:cNvSpPr>
          <p:nvPr>
            <p:ph sz="quarter" idx="4"/>
          </p:nvPr>
        </p:nvSpPr>
        <p:spPr>
          <a:xfrm>
            <a:off x="7244964" y="2727716"/>
            <a:ext cx="3551334" cy="3064525"/>
          </a:xfrm>
        </p:spPr>
        <p:txBody>
          <a:bodyPr>
            <a:normAutofit fontScale="92500" lnSpcReduction="20000"/>
          </a:bodyPr>
          <a:lstStyle/>
          <a:p>
            <a:pPr>
              <a:buFont typeface="Arial" panose="020B0604020202020204" pitchFamily="34" charset="0"/>
              <a:buChar char="•"/>
            </a:pPr>
            <a:r>
              <a:rPr lang="en-US" sz="1400" dirty="0"/>
              <a:t>Importing contour using OpenCV.</a:t>
            </a:r>
          </a:p>
          <a:p>
            <a:pPr>
              <a:buFont typeface="Arial" panose="020B0604020202020204" pitchFamily="34" charset="0"/>
              <a:buChar char="•"/>
            </a:pPr>
            <a:r>
              <a:rPr lang="en-US" sz="1400" dirty="0"/>
              <a:t>Creation of ROI.</a:t>
            </a:r>
          </a:p>
          <a:p>
            <a:pPr>
              <a:buFont typeface="Arial" panose="020B0604020202020204" pitchFamily="34" charset="0"/>
              <a:buChar char="•"/>
            </a:pPr>
            <a:r>
              <a:rPr lang="en-US" sz="1400" dirty="0"/>
              <a:t>Taking runtime image of hand</a:t>
            </a:r>
          </a:p>
          <a:p>
            <a:pPr>
              <a:buFont typeface="Arial" panose="020B0604020202020204" pitchFamily="34" charset="0"/>
              <a:buChar char="•"/>
            </a:pPr>
            <a:r>
              <a:rPr lang="en-US" sz="1400" dirty="0"/>
              <a:t>Creating contour and convex hull of the hand.</a:t>
            </a:r>
          </a:p>
          <a:p>
            <a:pPr>
              <a:buFont typeface="Arial" panose="020B0604020202020204" pitchFamily="34" charset="0"/>
              <a:buChar char="•"/>
            </a:pPr>
            <a:r>
              <a:rPr lang="en-US" sz="1400" dirty="0"/>
              <a:t>Finding convex defects in the hand.</a:t>
            </a:r>
          </a:p>
          <a:p>
            <a:pPr>
              <a:buFont typeface="Arial" panose="020B0604020202020204" pitchFamily="34" charset="0"/>
              <a:buChar char="•"/>
            </a:pPr>
            <a:r>
              <a:rPr lang="en-US" sz="1400" dirty="0"/>
              <a:t>Prediction using convex defects.</a:t>
            </a:r>
          </a:p>
          <a:p>
            <a:pPr>
              <a:buFont typeface="Arial" panose="020B0604020202020204" pitchFamily="34" charset="0"/>
              <a:buChar char="•"/>
            </a:pPr>
            <a:r>
              <a:rPr lang="en-US" sz="1400" dirty="0"/>
              <a:t>Creation of user friendly UI using </a:t>
            </a:r>
            <a:r>
              <a:rPr lang="en-US" sz="1400" dirty="0" err="1"/>
              <a:t>Tkinter</a:t>
            </a:r>
            <a:r>
              <a:rPr lang="en-US" sz="1400" dirty="0"/>
              <a:t>. </a:t>
            </a:r>
          </a:p>
          <a:p>
            <a:pPr>
              <a:buFont typeface="Arial" panose="020B0604020202020204" pitchFamily="34" charset="0"/>
              <a:buChar char="•"/>
            </a:pPr>
            <a:r>
              <a:rPr lang="en-US" sz="1400" dirty="0"/>
              <a:t>Integration of UI with the python modules.</a:t>
            </a:r>
          </a:p>
          <a:p>
            <a:pPr>
              <a:buFont typeface="Arial" panose="020B0604020202020204" pitchFamily="34" charset="0"/>
              <a:buChar char="•"/>
            </a:pPr>
            <a:endParaRPr lang="en-US"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1911955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B047D-DC66-45A0-9A1D-CB84FF33F49B}"/>
              </a:ext>
            </a:extLst>
          </p:cNvPr>
          <p:cNvPicPr>
            <a:picLocks noChangeAspect="1"/>
          </p:cNvPicPr>
          <p:nvPr/>
        </p:nvPicPr>
        <p:blipFill rotWithShape="1">
          <a:blip r:embed="rId2">
            <a:extLst>
              <a:ext uri="{28A0092B-C50C-407E-A947-70E740481C1C}">
                <a14:useLocalDpi xmlns:a14="http://schemas.microsoft.com/office/drawing/2010/main" val="0"/>
              </a:ext>
            </a:extLst>
          </a:blip>
          <a:srcRect l="2201" t="4888" r="-89" b="15923"/>
          <a:stretch/>
        </p:blipFill>
        <p:spPr>
          <a:xfrm>
            <a:off x="961696" y="591208"/>
            <a:ext cx="10791982" cy="4910958"/>
          </a:xfrm>
          <a:prstGeom prst="rect">
            <a:avLst/>
          </a:prstGeom>
        </p:spPr>
      </p:pic>
    </p:spTree>
    <p:extLst>
      <p:ext uri="{BB962C8B-B14F-4D97-AF65-F5344CB8AC3E}">
        <p14:creationId xmlns:p14="http://schemas.microsoft.com/office/powerpoint/2010/main" val="254321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A964D0-6DD6-4904-AE76-6F7E4F1DC94A}"/>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88" t="4099" r="2459" b="12688"/>
          <a:stretch/>
        </p:blipFill>
        <p:spPr>
          <a:xfrm>
            <a:off x="755431" y="592135"/>
            <a:ext cx="10681138" cy="5264755"/>
          </a:xfrm>
        </p:spPr>
      </p:pic>
    </p:spTree>
    <p:extLst>
      <p:ext uri="{BB962C8B-B14F-4D97-AF65-F5344CB8AC3E}">
        <p14:creationId xmlns:p14="http://schemas.microsoft.com/office/powerpoint/2010/main" val="66256584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Urban monochrome</Template>
  <TotalTime>593</TotalTime>
  <Words>1077</Words>
  <Application>Microsoft Office PowerPoint</Application>
  <PresentationFormat>Widescreen</PresentationFormat>
  <Paragraphs>75</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Bookman Old Style</vt:lpstr>
      <vt:lpstr>Calibri</vt:lpstr>
      <vt:lpstr>Franklin Gothic Book</vt:lpstr>
      <vt:lpstr>Times New Roman</vt:lpstr>
      <vt:lpstr>1_RetrospectVTI</vt:lpstr>
      <vt:lpstr>PROJECT WORK - II</vt:lpstr>
      <vt:lpstr>INTRODUCTION</vt:lpstr>
      <vt:lpstr>PowerPoint Presentation</vt:lpstr>
      <vt:lpstr>PROBLEM STATEMENT</vt:lpstr>
      <vt:lpstr>FEATURES OF THIS APPLICATION</vt:lpstr>
      <vt:lpstr>TECHNOLOGIES USED</vt:lpstr>
      <vt:lpstr>KEY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Contour</vt:lpstr>
      <vt:lpstr>PowerPoint Presentation</vt:lpstr>
      <vt:lpstr>Convex Hull</vt:lpstr>
      <vt:lpstr>PowerPoint Presentation</vt:lpstr>
      <vt:lpstr>Convex Defect</vt:lpstr>
      <vt:lpstr>PowerPoint Presentation</vt:lpstr>
      <vt:lpstr>FEATURES EXTRACTION </vt:lpstr>
      <vt:lpstr>PowerPoint Presentation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WORK - 1</dc:title>
  <dc:creator>Amogh Saxena</dc:creator>
  <cp:lastModifiedBy>Adarsh Pathak</cp:lastModifiedBy>
  <cp:revision>79</cp:revision>
  <dcterms:created xsi:type="dcterms:W3CDTF">2020-09-21T03:16:00Z</dcterms:created>
  <dcterms:modified xsi:type="dcterms:W3CDTF">2021-03-01T14:14:36Z</dcterms:modified>
</cp:coreProperties>
</file>